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402" r:id="rId2"/>
    <p:sldId id="404" r:id="rId3"/>
    <p:sldId id="406" r:id="rId4"/>
    <p:sldId id="264" r:id="rId5"/>
    <p:sldId id="265" r:id="rId6"/>
    <p:sldId id="266" r:id="rId7"/>
    <p:sldId id="40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419" r:id="rId16"/>
    <p:sldId id="420" r:id="rId17"/>
    <p:sldId id="421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1" r:id="rId28"/>
    <p:sldId id="432" r:id="rId29"/>
    <p:sldId id="433" r:id="rId30"/>
    <p:sldId id="434" r:id="rId31"/>
    <p:sldId id="435" r:id="rId32"/>
    <p:sldId id="436" r:id="rId33"/>
    <p:sldId id="437" r:id="rId34"/>
    <p:sldId id="438" r:id="rId35"/>
    <p:sldId id="439" r:id="rId36"/>
    <p:sldId id="440" r:id="rId37"/>
    <p:sldId id="441" r:id="rId38"/>
    <p:sldId id="442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403" r:id="rId52"/>
  </p:sldIdLst>
  <p:sldSz cx="7772400" cy="10058400"/>
  <p:notesSz cx="6858000" cy="9144000"/>
  <p:embeddedFontLst>
    <p:embeddedFont>
      <p:font typeface="APLPapaTroll" panose="02000603000000000000" pitchFamily="2" charset="0"/>
      <p:regular r:id="rId53"/>
    </p:embeddedFont>
    <p:embeddedFont>
      <p:font typeface="APLPapaTroll" panose="02000603000000000000" pitchFamily="2" charset="0"/>
      <p:regular r:id="rId53"/>
    </p:embeddedFont>
    <p:embeddedFont>
      <p:font typeface="KALovekind" pitchFamily="2" charset="0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D30"/>
    <a:srgbClr val="F6EF32"/>
    <a:srgbClr val="EB0B8D"/>
    <a:srgbClr val="ED4C7D"/>
    <a:srgbClr val="E283E6"/>
    <a:srgbClr val="8CC63F"/>
    <a:srgbClr val="C43232"/>
    <a:srgbClr val="A88EC1"/>
    <a:srgbClr val="662C91"/>
    <a:srgbClr val="FFDD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04"/>
  </p:normalViewPr>
  <p:slideViewPr>
    <p:cSldViewPr snapToGrid="0">
      <p:cViewPr varScale="1">
        <p:scale>
          <a:sx n="77" d="100"/>
          <a:sy n="77" d="100"/>
        </p:scale>
        <p:origin x="32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7E16B-9E0A-78DC-41AE-BB0CDBE7F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C969D2-66BF-804B-6D38-889172E5D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0FDCE-017B-79FF-5591-A642C6D15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C74DCD-8938-0C75-3DF6-8FBD27F44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3CC03-CAE9-C120-F3E8-22E08696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8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E78FD-E0AD-ACE2-54BD-459D25088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672CB6-D363-C2B3-1AFE-AA69DBE9F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FB139-90A2-12B4-9684-1E9AF047D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E2789-796E-D4A6-3788-7756E4C34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51CCD-C624-61B1-0343-420897056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4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DBBD3E-4843-F445-E70D-F018A8F56A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E801AD-90EB-12D3-23A0-84256A293E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56053-9E58-2C3D-B182-8D5ABDE65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D2838-7105-556C-A454-807D66FF4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6A6F4-3815-A517-9561-7F12F53D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0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250A-979B-04DE-426B-8CC9B1461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D2073-C5FC-786F-B80F-B1A9478D2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51C0C-BD2A-27CF-22AB-3C16B5EA7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F142F-571A-A1E1-9303-4F76296B6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95436-2541-FBBE-5A85-E73137549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25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4B47B-84F1-8873-B9C7-E3E3FD80E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369AF6-7C8D-0499-A064-DB5BA0884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28BD39-2230-17C6-61C4-E1648574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F029A-4C3B-3DC4-B0D1-EA3A5C501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7D1D3-D55E-AFAA-5F12-1F0A0F73F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86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635A4-54FA-61B9-C63F-05B301529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1A524-FA7E-2BBF-B2B3-B59189B01D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7B641D-6CEF-E00E-D8F4-9A32F2D95F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9F913-6064-EAEE-B530-1E48E4F4B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A6E52F-7781-5A97-203F-612C927B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D1BCA1-1001-93FF-E8BF-B96859CAF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2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DBEC-A3E6-B8D0-D2F8-0A6AFBF72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F1468-C6FE-C932-AEFE-6FF0A6B79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781107-8C21-9CB3-C21E-D482AD291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E24F4-96EE-E29C-9580-6B2E03383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7627DE-212F-0BD8-9F79-28602187B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6DC09-CFDA-0FF1-A4CC-B98E78426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8EF4E5-922D-6911-C06F-12A58D4A3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0642A3-33A1-D4E9-42A1-FF9B75EAA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62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36B29-FB2F-0418-5F25-0834CB6F1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652EFD-39FF-5698-3F83-3C3A4FAB3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9D4873-AABD-D4B9-3516-73A301A9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E627DE-CAA7-55E9-05F4-5A96FBC5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731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7E2E33-DC03-64C1-1242-FD01F1132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AC94B3-9FF2-EB7C-01D5-F1F4A8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168D9-93F0-58D7-EDEA-9B2CB3B45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8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450D4-894F-C766-5AC0-9715522D5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823DC-1508-BA6B-7CEB-96B4988F7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36164-2E05-64F9-B99B-677B56D33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8708C-430A-35D2-A1ED-DA3E3B0B1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2E6A0-3D99-95D8-80DE-491BD1D5D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44981-2952-6439-8FEE-66BE7EC85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15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1C228-D684-9B27-D272-AB03EA724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354F4F-161F-7ECE-8125-95DF9B94A1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5B3F9-4B43-CDF2-7007-DC7027308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34A61-ADDE-AFCA-6290-8AE61CC8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14603-B8BE-8C78-35D6-16203DFEC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17FC6A-EFAF-4DF1-CE5D-60203CE7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4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5F37D9-9E37-29DC-7A4D-2CB63596E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4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03575-B904-97A6-11D0-3CD6F0A10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4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07C73-220D-C107-DEF1-DF199FCA27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661EC7-FF9E-8E46-962E-AE482F669FD5}" type="datetimeFigureOut">
              <a:rPr lang="en-US" smtClean="0"/>
              <a:t>10/16/24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5A7D7-2C8A-AF72-43D3-1E2C9BE1F1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51AB2-5D8E-C1A6-74AF-D815FD00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8B6EE8-8A44-9A46-926B-712B5F762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6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17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29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7" Type="http://schemas.openxmlformats.org/officeDocument/2006/relationships/image" Target="../media/image34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image" Target="../media/image3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4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3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4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4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image" Target="../media/image5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image" Target="../media/image5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image" Target="../media/image5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7" Type="http://schemas.openxmlformats.org/officeDocument/2006/relationships/image" Target="../media/image53.pn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1.xml"/><Relationship Id="rId4" Type="http://schemas.openxmlformats.org/officeDocument/2006/relationships/tags" Target="../tags/tag18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image" Target="../media/image5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hyperlink" Target="https://www.teacherspayteachers.com/Store/G-Is-For-Graphics" TargetMode="External"/><Relationship Id="rId3" Type="http://schemas.openxmlformats.org/officeDocument/2006/relationships/tags" Target="../tags/tag192.xml"/><Relationship Id="rId7" Type="http://schemas.openxmlformats.org/officeDocument/2006/relationships/hyperlink" Target="https://www.teacherspayteachers.com/Store/A-Primary-Kind-Of-Life" TargetMode="External"/><Relationship Id="rId12" Type="http://schemas.openxmlformats.org/officeDocument/2006/relationships/image" Target="../media/image59.png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image" Target="../media/image56.png"/><Relationship Id="rId11" Type="http://schemas.openxmlformats.org/officeDocument/2006/relationships/hyperlink" Target="https://www.teacherspayteachers.com/Store/Bricks-And-Border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8.png"/><Relationship Id="rId4" Type="http://schemas.openxmlformats.org/officeDocument/2006/relationships/tags" Target="../tags/tag193.xml"/><Relationship Id="rId9" Type="http://schemas.openxmlformats.org/officeDocument/2006/relationships/hyperlink" Target="https://www.teacherspayteachers.com/Store/Sarah-Pecorino-Illustration" TargetMode="External"/><Relationship Id="rId1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83942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184395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9E923C4-AC93-05E7-B0DD-59B9E047EBC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55131" y="6814697"/>
            <a:ext cx="25941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PLPAPATROLL" panose="02000603000000000000" pitchFamily="2" charset="0"/>
                <a:ea typeface="APLPAPATROLL" panose="02000603000000000000" pitchFamily="2" charset="0"/>
              </a:rPr>
              <a:t>Kids with healthy self-esteem are more likely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Form healthy 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Be resilient and strong in the face of challenges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Perform better in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Participate more in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Seek help when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Try new things without fear of failure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Make safe and healthy choices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522153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070244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504740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CC6891-3113-85E9-8B77-278149B53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748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2A7628-15F3-5A97-0B9E-1893BA91D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A72F066-132F-CB33-1BBB-1EEB9E3955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72668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F97051-F81E-8B39-8693-F47203FD1F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79544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201484-895B-2978-F029-AA8A7EC8EC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618519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0D611F5-704C-E960-AB9F-2CEE08D960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65280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8487806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0AF740-7D38-F62E-96F2-9251E2B89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F727CAB-EDBA-4E7F-BDF9-5F8DBCF8D86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FC2514-5BD6-F2FD-9A07-D3AADFFD08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D6ABE9D-F143-300F-2A13-A41200C623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2D79C43-D0EC-97BB-DF54-88A2BE1A910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6008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697F6E-AE9C-5A49-AF5F-AD6D78673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4F50AD05-36F0-5E64-48F9-FCE48C4B10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230EB2-597E-6EC1-75C1-5B5B3E30DEB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071E72-DF25-0E09-668D-F21E969F158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81DFFE3-5783-273F-B181-B223A1645E2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593114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D2C90C-8002-D4ED-14D7-CE7A55E93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2F0A64C-8CDE-D673-3554-BC89763F258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AFF4AF-C5BA-E4FC-0830-44D08AB8F2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603F17-24B7-7347-9C73-2F1E63F7E4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AFAF6E2-819E-8037-6181-BD4C44A835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8756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493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0640FF-51FA-98BF-C0EF-0C5B972FC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B5273C5-E4FF-8EF4-8BA3-561BFD544E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706841-8828-28F5-BF21-A25D6B5B2E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84237A-F099-F505-8476-622F8777A04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5E1CF1-BD83-4DC6-6E43-1DBE27EE519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598367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D58D0A-AECC-9E82-4912-ECA3B6A18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4EC340A-6BBE-A5AC-E0F6-CB3092C19EB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C82D8B-4EA2-FB1C-C4C2-26DDEDC905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1AA913-0FE3-EF13-AB2F-4BD636AB1EB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5B9759-3983-853D-CC47-904EA053D24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208247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CAEC84-2A2D-1B30-4ED9-6FCF80ED2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DA08D46-D9D9-903A-7DE6-74A9F4A9A61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34DF99-BDA4-7412-425E-E5A509A9E5E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AF4E9E-B1E6-3C3E-7846-94BC0BE613D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F3BDB4-14CB-650E-51A2-49C4E014EBC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122112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128660-2152-4836-239A-4615F79A3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10C788B2-6423-956A-269A-E6DA954357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8BE0CB-A6AE-1896-69B6-F7F3CE34E2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25EEB5-64F5-B429-FF6C-E60F25B7D38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60ECF6D-BD49-39C8-5F84-9E6DB53B57B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748483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7E898-F109-D72D-337C-CDC33305A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67C36E5-E2B4-3AA8-5A65-4D53785ADE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DD998C-20AF-6943-0D71-00399769EC9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943B9B-66D6-0321-A440-A2BE7D34BDF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B1C326F-822D-9A55-92C1-23A8F994E27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55131" y="6814697"/>
            <a:ext cx="259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PLPAPATROLL" panose="02000603000000000000" pitchFamily="2" charset="0"/>
                <a:ea typeface="APLPAPATROLL" panose="02000603000000000000" pitchFamily="2" charset="0"/>
              </a:rPr>
              <a:t>Los niños con una autoestima sana tienen más probabilidades 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Formar relaciones saludables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Ser resiliente y fuerte ante los desafíos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Desempeñarse mejor en la escuela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Participar más en la escuela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Buscar ayuda cuando sea necesario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Probar cosas nuevas sin miedo al fracaso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Tomar decisiones seguras y saludables</a:t>
            </a: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DCB569-8EE3-8CFC-2EF4-7579FF08062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008127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7D2EFC-5EFD-6D16-EFEC-F21FA01E3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F022116-B07B-48BE-A903-AB35AB444A1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1CDE6D-8AE2-0C13-C8DA-6BF13CE4C38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82BFC0-0661-6390-9C64-45421118585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F98A648-364A-259D-6D76-9656956B6FB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137779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C6E500-830C-6AED-D29C-6C38B2F7B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3AA6E2ED-52B9-D0DA-2D8C-8E7D5076D9E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C8DA93-EEB7-A2B6-B158-2AC4B7EBD90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78DB41-9D55-D2A9-33F5-AD51F41A583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A24DD6-BA55-C651-AADB-A932871546A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7145182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36DB2C-5EAF-AA39-886C-857BE085B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044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4B7199-BC5E-00AE-3A0E-D7B3F1BAB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1DC0CB9-5B3F-1B4C-45F1-3FB7C1C770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72668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5A7331-9F4C-6A7B-4AC4-A10F878C45A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79544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EE28E2-90A1-FB9C-6EE9-F9A3FA07E85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618519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05CC0A7-FE3F-F9D5-DD23-0B693711864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65280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5534480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78F1C3-EA5C-579B-5B38-C666685E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1F4EF34-F1A2-9BB2-8937-6C1DC48993D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DD33B4-BBC4-C46C-FC4B-88F9DFBF60F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59F0E7-0773-AAFA-0186-B217C7C6F5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0EC451-C2A8-6D8D-FEBB-F961D700330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403916" y="4395585"/>
            <a:ext cx="3353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Provide support, validation, and opportunities for open communication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Encourage kids to express their feelings and ask questions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Maintain stable, predictable routines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Offer age-appropriate explanations about death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Read books such as, “The Invisible String” by Patrice Karst and “Grief is Like a Snowflake” by Julia Cook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Create a memory box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Write a letter to their loved one to express love and things left unsaid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Release a balloon to the sky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Make a bracelet: each bead can represent a different feeling or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6169A4D-A0F3-91A2-9C86-DA4BF2D0F3B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323458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705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AC07B0-0A54-8E64-DED9-BD6A278BD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1ABBB03-E4C0-F2EC-D508-578C1D165DA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8B88B8-3CB0-A39C-65B7-23B6869B2D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E231AB-E60C-3DF8-9DEB-532DBC0521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B98CF52-51ED-8652-B854-209DAFC6187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7587938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0AB284-1150-E5FD-1692-6279EEC5F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ACE9EC1-0C0B-802E-B2CD-9028434FD7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68F057-05F4-3AAD-DAD1-3B54CD56030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6AD2FB-8DE6-861B-086C-811E05D9ABE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0CDADFB-3B1D-ADD7-4DC6-3B06A208FC5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7126643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4943F-C756-D289-52E2-7F606A094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F0D1319-AB73-AC83-BC39-9C30C353314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CB8F72-F02D-80EB-B2EC-06821B830C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3CE89A-DDF1-E41D-6BE8-E9F1668EC8B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4BC18D0-C556-C720-6C7A-410FFADA55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691150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EBD751-6603-F741-B9AF-5D2530305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9784D7DA-4D99-DD0B-D68E-62839602581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667E97-538F-4053-2C32-DD6F5ABDDC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A74076-1371-01E7-2AAF-A2A276FECB9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4ED16C0-57ED-00B1-4E08-E4FCE950776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0592919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C446E5-939C-8F95-B38E-4F774652B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B70CEAA-A350-1C6F-6C89-EB29D8ABBF4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D15E8B-1BF7-F310-DB1E-88E1B8B5AE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0C8BD0-8914-0833-3951-C52598220BF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EB7D801-BFBD-836B-5D91-483243FA6B7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3477889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24CD5-759B-24BF-C378-E3D352D95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416E039-4D32-54E4-86AD-B14FF0E88C1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C8662C-068A-92DF-D467-5DD87AF9E3E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F99278-2985-6FC5-4E30-13FE6E56425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0E7B9B6-B3DD-764D-E44D-97B7835C9D3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2181592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173811-FD78-B570-E45C-2C8471593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1FA81A8-5D72-BF6B-2D10-17E6F95445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EDC71F-D2EC-F21E-73F9-9AB36B5732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52C3741-1ECB-B025-5B6D-3EC2CE3FCBF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7B9F02-078E-DFCE-134F-B7AC604B12E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1839542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A7F17B-A1FA-A034-6B7D-30B8CD04E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BFF3E74C-6D6A-6679-5C2E-BF383C20AD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C94576-C312-5365-663B-63FDD8BF2E4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073BF7-1DFC-C367-2B88-604C58DA745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A7E5171-DD79-3B7A-1731-6D5E9A94520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428395" y="4420552"/>
            <a:ext cx="335361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PLPAPATROLL" panose="02000603000000000000" pitchFamily="2" charset="0"/>
                <a:ea typeface="APLPAPATROLL" panose="02000603000000000000" pitchFamily="2" charset="0"/>
              </a:rPr>
              <a:t>I-Messages…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Encourage open, honest, and respectful communication between parents and children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Foster trust and understanding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Avoid the “blame game”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Teach children to name their feelings and understand the impact of their choices on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Reduce conflict and power struggles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Create a safe space for discussion and collaborative problem-solving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Build empathy by helping children consider the perspectives and feelings of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Help children and parents feel heard, understood, and valued</a:t>
            </a:r>
            <a:endParaRPr lang="en-US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78245F-692E-09D7-20B9-C5E4C812C31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864534" y="6852032"/>
            <a:ext cx="25941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"I feel frustrated when I see toys scattered all over the living room because it makes it difficult for me to walk safely."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"I feel worried when you don't come home on time because I care about your safety."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"I feel sad when you raise your voice at me because it hurts my feelings."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0234DFE-FF38-3D99-9323-E7C7FBC5953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050878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3B9DC9-BA32-EB3A-2422-CECD929D5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B0BA43B-1223-09A2-B924-3218D3CE29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D9D4C5-2422-9E32-B8C2-C15A79255A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3EA095-26A9-6D05-9CCC-910BD06311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C119BE0-B109-C317-5927-B1FCEC3AAD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7485241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875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72668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79544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618519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65280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0130849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72668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79544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618519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65280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2999776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2919857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252430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8434385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5221242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0820678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8324179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0188306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66113E-ECC9-D2D5-6E78-79E3A239890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855131" y="6814697"/>
            <a:ext cx="259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PLPAPATROLL" panose="02000603000000000000" pitchFamily="2" charset="0"/>
                <a:ea typeface="APLPAPATROLL" panose="02000603000000000000" pitchFamily="2" charset="0"/>
              </a:rPr>
              <a:t>Los niños con una autoestima sana tienen más probabilidades 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Formar relaciones saludables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Ser resiliente y fuerte ante los desafíos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Desempeñarse mejor en la escuela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Participar más en la escuela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Buscar ayuda cuando sea necesario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Probar cosas nuevas sin miedo al fracaso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APLPAPATROLL" panose="02000603000000000000" pitchFamily="2" charset="0"/>
                <a:ea typeface="APLPAPATROLL" panose="02000603000000000000" pitchFamily="2" charset="0"/>
              </a:rPr>
              <a:t>Tomar decisiones seguras y saludables</a:t>
            </a: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42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855606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0134665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Oathout,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Consejera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 Escolar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13030754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7"/>
            <a:extLst>
              <a:ext uri="{FF2B5EF4-FFF2-40B4-BE49-F238E27FC236}">
                <a16:creationId xmlns:a16="http://schemas.microsoft.com/office/drawing/2014/main" id="{A5C20E72-2C34-0510-80A4-F979EE36D40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122" y="8892596"/>
            <a:ext cx="1024559" cy="1129082"/>
          </a:xfrm>
          <a:prstGeom prst="rect">
            <a:avLst/>
          </a:prstGeom>
        </p:spPr>
      </p:pic>
      <p:pic>
        <p:nvPicPr>
          <p:cNvPr id="10" name="Picture 9">
            <a:hlinkClick r:id="rId9"/>
            <a:extLst>
              <a:ext uri="{FF2B5EF4-FFF2-40B4-BE49-F238E27FC236}">
                <a16:creationId xmlns:a16="http://schemas.microsoft.com/office/drawing/2014/main" id="{F81E4FBF-EC59-82F2-F5D6-0E88E95582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681" y="8798218"/>
            <a:ext cx="1173448" cy="1173448"/>
          </a:xfrm>
          <a:prstGeom prst="rect">
            <a:avLst/>
          </a:prstGeom>
        </p:spPr>
      </p:pic>
      <p:pic>
        <p:nvPicPr>
          <p:cNvPr id="13" name="Picture 12">
            <a:hlinkClick r:id="rId11"/>
            <a:extLst>
              <a:ext uri="{FF2B5EF4-FFF2-40B4-BE49-F238E27FC236}">
                <a16:creationId xmlns:a16="http://schemas.microsoft.com/office/drawing/2014/main" id="{379985D6-21C4-136E-BB5E-F420D6C0C06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249" y="8892596"/>
            <a:ext cx="1069422" cy="1069422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 with medium confidence">
            <a:hlinkClick r:id="rId13"/>
            <a:extLst>
              <a:ext uri="{FF2B5EF4-FFF2-40B4-BE49-F238E27FC236}">
                <a16:creationId xmlns:a16="http://schemas.microsoft.com/office/drawing/2014/main" id="{A2869860-41E4-33FF-7C9C-63F32EC368B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472" y="8861064"/>
            <a:ext cx="1114211" cy="111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65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181344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2055266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477778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AC9CE45-1E89-FD83-1FE7-34629946DF8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6489" y="8923682"/>
            <a:ext cx="1996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laura.oathout@wcs.edu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A86D1-92CF-D4CF-0E96-CFEECE40175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65452" y="9230558"/>
            <a:ext cx="2150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</a:rPr>
              <a:t>(615) 232– 2342 (ext. 201)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D051C8-F344-8D0E-A2A1-5D2AD38C3ED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37171" y="8569533"/>
            <a:ext cx="3305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Laura </a:t>
            </a:r>
            <a:r>
              <a:rPr lang="en-US" sz="2400" dirty="0" err="1">
                <a:latin typeface="KALovekind" pitchFamily="2" charset="0"/>
                <a:ea typeface="APLPAPATROLL" panose="02000603000000000000" pitchFamily="2" charset="0"/>
              </a:rPr>
              <a:t>Oathout</a:t>
            </a:r>
            <a:r>
              <a:rPr lang="en-US" sz="2400" dirty="0">
                <a:latin typeface="KALovekind" pitchFamily="2" charset="0"/>
                <a:ea typeface="APLPAPATROLL" panose="02000603000000000000" pitchFamily="2" charset="0"/>
              </a:rPr>
              <a:t>, School Counselor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707A936-E644-456A-7879-AD06C593BC4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06948" y="9516294"/>
            <a:ext cx="2524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PLPAPATROLL" panose="02000603000000000000" pitchFamily="2" charset="0"/>
                <a:ea typeface="APLPAPATROLL" panose="02000603000000000000" pitchFamily="2" charset="0"/>
              </a:rPr>
              <a:t>©️ Music City Counselor</a:t>
            </a:r>
          </a:p>
        </p:txBody>
      </p:sp>
    </p:spTree>
    <p:extLst>
      <p:ext uri="{BB962C8B-B14F-4D97-AF65-F5344CB8AC3E}">
        <p14:creationId xmlns:p14="http://schemas.microsoft.com/office/powerpoint/2010/main" val="31793604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6110</TotalTime>
  <Words>1565</Words>
  <Application>Microsoft Macintosh PowerPoint</Application>
  <PresentationFormat>Custom</PresentationFormat>
  <Paragraphs>223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APLPapaTroll</vt:lpstr>
      <vt:lpstr>APLPapaTroll</vt:lpstr>
      <vt:lpstr>Aptos Display</vt:lpstr>
      <vt:lpstr>Aptos</vt:lpstr>
      <vt:lpstr>Arial</vt:lpstr>
      <vt:lpstr>KALovekind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57</cp:revision>
  <dcterms:created xsi:type="dcterms:W3CDTF">2024-04-13T13:11:18Z</dcterms:created>
  <dcterms:modified xsi:type="dcterms:W3CDTF">2024-10-16T21:56:47Z</dcterms:modified>
</cp:coreProperties>
</file>